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2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7D0A4-4933-4766-9C92-1367105880B6}" type="datetimeFigureOut">
              <a:rPr lang="ko-KR" altLang="en-US" smtClean="0"/>
              <a:t>2026-02-26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55675-9A12-486C-96E3-9761B47142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3945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09064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2515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9400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5189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9FE6-C814-4679-9B4D-993225FC14EC}" type="datetimeFigureOut">
              <a:rPr lang="ko-KR" altLang="en-US" smtClean="0"/>
              <a:t>2026-02-26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B652-502E-4EAA-863B-F5EDB87E08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5674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9FE6-C814-4679-9B4D-993225FC14EC}" type="datetimeFigureOut">
              <a:rPr lang="ko-KR" altLang="en-US" smtClean="0"/>
              <a:t>2026-02-26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B652-502E-4EAA-863B-F5EDB87E08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8333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9FE6-C814-4679-9B4D-993225FC14EC}" type="datetimeFigureOut">
              <a:rPr lang="ko-KR" altLang="en-US" smtClean="0"/>
              <a:t>2026-02-26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B652-502E-4EAA-863B-F5EDB87E08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8454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9FE6-C814-4679-9B4D-993225FC14EC}" type="datetimeFigureOut">
              <a:rPr lang="ko-KR" altLang="en-US" smtClean="0"/>
              <a:t>2026-02-26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B652-502E-4EAA-863B-F5EDB87E08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456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9FE6-C814-4679-9B4D-993225FC14EC}" type="datetimeFigureOut">
              <a:rPr lang="ko-KR" altLang="en-US" smtClean="0"/>
              <a:t>2026-02-26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B652-502E-4EAA-863B-F5EDB87E08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5620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9FE6-C814-4679-9B4D-993225FC14EC}" type="datetimeFigureOut">
              <a:rPr lang="ko-KR" altLang="en-US" smtClean="0"/>
              <a:t>2026-02-26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B652-502E-4EAA-863B-F5EDB87E08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3472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9FE6-C814-4679-9B4D-993225FC14EC}" type="datetimeFigureOut">
              <a:rPr lang="ko-KR" altLang="en-US" smtClean="0"/>
              <a:t>2026-02-26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B652-502E-4EAA-863B-F5EDB87E08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6266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9FE6-C814-4679-9B4D-993225FC14EC}" type="datetimeFigureOut">
              <a:rPr lang="ko-KR" altLang="en-US" smtClean="0"/>
              <a:t>2026-02-26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B652-502E-4EAA-863B-F5EDB87E08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5405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9FE6-C814-4679-9B4D-993225FC14EC}" type="datetimeFigureOut">
              <a:rPr lang="ko-KR" altLang="en-US" smtClean="0"/>
              <a:t>2026-02-26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B652-502E-4EAA-863B-F5EDB87E08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7119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9FE6-C814-4679-9B4D-993225FC14EC}" type="datetimeFigureOut">
              <a:rPr lang="ko-KR" altLang="en-US" smtClean="0"/>
              <a:t>2026-02-26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B652-502E-4EAA-863B-F5EDB87E08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235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9FE6-C814-4679-9B4D-993225FC14EC}" type="datetimeFigureOut">
              <a:rPr lang="ko-KR" altLang="en-US" smtClean="0"/>
              <a:t>2026-02-26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B652-502E-4EAA-863B-F5EDB87E08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315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C9FE6-C814-4679-9B4D-993225FC14EC}" type="datetimeFigureOut">
              <a:rPr lang="ko-KR" altLang="en-US" smtClean="0"/>
              <a:t>2026-02-26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CB652-502E-4EAA-863B-F5EDB87E08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9630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그룹 8"/>
          <p:cNvGrpSpPr>
            <a:grpSpLocks/>
          </p:cNvGrpSpPr>
          <p:nvPr/>
        </p:nvGrpSpPr>
        <p:grpSpPr bwMode="auto">
          <a:xfrm>
            <a:off x="0" y="1"/>
            <a:ext cx="12192000" cy="615951"/>
            <a:chOff x="0" y="0"/>
            <a:chExt cx="9144000" cy="615950"/>
          </a:xfrm>
        </p:grpSpPr>
        <p:pic>
          <p:nvPicPr>
            <p:cNvPr id="205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75" r="36304" b="78568"/>
            <a:stretch>
              <a:fillRect/>
            </a:stretch>
          </p:blipFill>
          <p:spPr bwMode="auto">
            <a:xfrm>
              <a:off x="468313" y="0"/>
              <a:ext cx="8424862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68" r="12595" b="78568"/>
            <a:stretch>
              <a:fillRect/>
            </a:stretch>
          </p:blipFill>
          <p:spPr bwMode="auto">
            <a:xfrm>
              <a:off x="7948613" y="0"/>
              <a:ext cx="1195387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08" r="76469" b="78568"/>
            <a:stretch>
              <a:fillRect/>
            </a:stretch>
          </p:blipFill>
          <p:spPr bwMode="auto">
            <a:xfrm>
              <a:off x="0" y="0"/>
              <a:ext cx="574675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1" name="Rectangle 10"/>
          <p:cNvSpPr>
            <a:spLocks noChangeArrowheads="1"/>
          </p:cNvSpPr>
          <p:nvPr/>
        </p:nvSpPr>
        <p:spPr bwMode="auto">
          <a:xfrm>
            <a:off x="1143003" y="4393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765566" y="2060850"/>
            <a:ext cx="892915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ko-KR" alt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공결</a:t>
            </a:r>
            <a:r>
              <a:rPr lang="ko-KR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매뉴얼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학생용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53" name="TextBox 1"/>
          <p:cNvSpPr txBox="1">
            <a:spLocks noChangeArrowheads="1"/>
          </p:cNvSpPr>
          <p:nvPr/>
        </p:nvSpPr>
        <p:spPr bwMode="auto">
          <a:xfrm>
            <a:off x="4025771" y="4509120"/>
            <a:ext cx="41404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latinLnBrk="0">
              <a:spcBef>
                <a:spcPct val="0"/>
              </a:spcBef>
              <a:buFontTx/>
              <a:buNone/>
            </a:pPr>
            <a:r>
              <a:rPr lang="ko-KR" alt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학사지원팀</a:t>
            </a:r>
            <a:endParaRPr lang="en-US" altLang="ko-KR" sz="2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4201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F090A9-9E48-476A-AD0C-7B4A5BE1447F}"/>
              </a:ext>
            </a:extLst>
          </p:cNvPr>
          <p:cNvSpPr txBox="1"/>
          <p:nvPr/>
        </p:nvSpPr>
        <p:spPr>
          <a:xfrm>
            <a:off x="2495600" y="541381"/>
            <a:ext cx="7704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ea"/>
              </a:rPr>
              <a:t>1. </a:t>
            </a:r>
            <a:r>
              <a:rPr lang="ko-KR" altLang="en-US" sz="2800" spc="-151" dirty="0" err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ea"/>
              </a:rPr>
              <a:t>공결</a:t>
            </a:r>
            <a:r>
              <a:rPr lang="en-US" altLang="ko-KR" sz="2800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ea"/>
              </a:rPr>
              <a:t>: </a:t>
            </a:r>
            <a:r>
              <a:rPr lang="ko-KR" altLang="en-US" sz="2800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ea"/>
              </a:rPr>
              <a:t>예외적으로 허용되는 총장이 허가한 결석</a:t>
            </a:r>
            <a:endParaRPr lang="en-US" altLang="ko-KR" sz="2800" spc="-15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785C4B-A546-4EF7-A7C4-E7BD6D3482D1}"/>
              </a:ext>
            </a:extLst>
          </p:cNvPr>
          <p:cNvSpPr txBox="1"/>
          <p:nvPr/>
        </p:nvSpPr>
        <p:spPr>
          <a:xfrm>
            <a:off x="1271464" y="44625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/>
              <a:t>공결이란</a:t>
            </a:r>
            <a:r>
              <a:rPr lang="en-US" altLang="ko-KR" sz="2800" dirty="0"/>
              <a:t>?</a:t>
            </a:r>
            <a:endParaRPr lang="ko-KR" altLang="en-US" sz="2800" dirty="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D80497F7-4EA9-4480-A0E0-A6C1E17A4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924281"/>
              </p:ext>
            </p:extLst>
          </p:nvPr>
        </p:nvGraphicFramePr>
        <p:xfrm>
          <a:off x="827442" y="1601140"/>
          <a:ext cx="10599259" cy="5163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284">
                  <a:extLst>
                    <a:ext uri="{9D8B030D-6E8A-4147-A177-3AD203B41FA5}">
                      <a16:colId xmlns:a16="http://schemas.microsoft.com/office/drawing/2014/main" val="1026052482"/>
                    </a:ext>
                  </a:extLst>
                </a:gridCol>
                <a:gridCol w="2487370">
                  <a:extLst>
                    <a:ext uri="{9D8B030D-6E8A-4147-A177-3AD203B41FA5}">
                      <a16:colId xmlns:a16="http://schemas.microsoft.com/office/drawing/2014/main" val="2061997838"/>
                    </a:ext>
                  </a:extLst>
                </a:gridCol>
                <a:gridCol w="3146656">
                  <a:extLst>
                    <a:ext uri="{9D8B030D-6E8A-4147-A177-3AD203B41FA5}">
                      <a16:colId xmlns:a16="http://schemas.microsoft.com/office/drawing/2014/main" val="2967244134"/>
                    </a:ext>
                  </a:extLst>
                </a:gridCol>
                <a:gridCol w="4305949">
                  <a:extLst>
                    <a:ext uri="{9D8B030D-6E8A-4147-A177-3AD203B41FA5}">
                      <a16:colId xmlns:a16="http://schemas.microsoft.com/office/drawing/2014/main" val="2495314491"/>
                    </a:ext>
                  </a:extLst>
                </a:gridCol>
              </a:tblGrid>
              <a:tr h="2403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/>
                        <a:t>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/>
                        <a:t>인정 사유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/>
                        <a:t>인정 기간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/>
                        <a:t>제출 서류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2496034"/>
                  </a:ext>
                </a:extLst>
              </a:tr>
              <a:tr h="6604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1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직계존속 및 배우자 사망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/>
                        <a:t>사망당일 포함 </a:t>
                      </a:r>
                      <a:r>
                        <a:rPr lang="en-US" altLang="ko-KR" sz="1800" dirty="0"/>
                        <a:t>5</a:t>
                      </a:r>
                      <a:r>
                        <a:rPr lang="ko-KR" altLang="en-US" sz="1800" dirty="0"/>
                        <a:t>일 이내</a:t>
                      </a:r>
                      <a:endParaRPr lang="en-US" altLang="ko-KR" sz="1800" dirty="0"/>
                    </a:p>
                    <a:p>
                      <a:pPr latinLnBrk="1"/>
                      <a:r>
                        <a:rPr lang="en-US" altLang="ko-KR" sz="1800" dirty="0"/>
                        <a:t>(</a:t>
                      </a:r>
                      <a:r>
                        <a:rPr lang="ko-KR" altLang="en-US" sz="1800" dirty="0"/>
                        <a:t>토</a:t>
                      </a:r>
                      <a:r>
                        <a:rPr lang="en-US" altLang="ko-KR" sz="1800" dirty="0"/>
                        <a:t>,</a:t>
                      </a:r>
                      <a:r>
                        <a:rPr lang="ko-KR" altLang="en-US" sz="1800" dirty="0"/>
                        <a:t>일</a:t>
                      </a:r>
                      <a:r>
                        <a:rPr lang="en-US" altLang="ko-KR" sz="1800" dirty="0"/>
                        <a:t>,</a:t>
                      </a:r>
                      <a:r>
                        <a:rPr lang="ko-KR" altLang="en-US" sz="1800" dirty="0"/>
                        <a:t>공휴일 포함</a:t>
                      </a:r>
                      <a:r>
                        <a:rPr lang="en-US" altLang="ko-KR" sz="1800" dirty="0"/>
                        <a:t>)</a:t>
                      </a:r>
                      <a:endParaRPr lang="ko-KR" altLang="en-US" sz="18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342900" indent="-342900" latinLnBrk="1">
                        <a:buAutoNum type="arabicPeriod"/>
                      </a:pPr>
                      <a:r>
                        <a:rPr lang="ko-KR" altLang="en-US" sz="1800" dirty="0"/>
                        <a:t>사망진단서</a:t>
                      </a:r>
                      <a:endParaRPr lang="en-US" altLang="ko-KR" sz="1800" dirty="0"/>
                    </a:p>
                    <a:p>
                      <a:pPr marL="342900" indent="-342900" latinLnBrk="1">
                        <a:buAutoNum type="arabicPeriod"/>
                      </a:pPr>
                      <a:r>
                        <a:rPr lang="ko-KR" altLang="en-US" sz="1800" dirty="0"/>
                        <a:t>가족관계증명서 또는 등본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8204066"/>
                  </a:ext>
                </a:extLst>
              </a:tr>
              <a:tr h="3196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2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/>
                        <a:t>형제</a:t>
                      </a:r>
                      <a:r>
                        <a:rPr lang="en-US" altLang="ko-KR" sz="1800" dirty="0"/>
                        <a:t>, </a:t>
                      </a:r>
                      <a:r>
                        <a:rPr lang="ko-KR" altLang="en-US" sz="1800" dirty="0"/>
                        <a:t>자매 사망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/>
                        <a:t>사망당일 포함 </a:t>
                      </a:r>
                      <a:r>
                        <a:rPr lang="en-US" altLang="ko-KR" sz="1800" dirty="0"/>
                        <a:t>3</a:t>
                      </a:r>
                      <a:r>
                        <a:rPr lang="ko-KR" altLang="en-US" sz="1800" dirty="0"/>
                        <a:t>일 이내</a:t>
                      </a:r>
                      <a:endParaRPr lang="en-US" altLang="ko-KR" sz="1800" dirty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/>
                        <a:t>(</a:t>
                      </a:r>
                      <a:r>
                        <a:rPr lang="ko-KR" altLang="en-US" sz="1800" dirty="0"/>
                        <a:t>토</a:t>
                      </a:r>
                      <a:r>
                        <a:rPr lang="en-US" altLang="ko-KR" sz="1800" dirty="0"/>
                        <a:t>,</a:t>
                      </a:r>
                      <a:r>
                        <a:rPr lang="ko-KR" altLang="en-US" sz="1800" dirty="0"/>
                        <a:t>일</a:t>
                      </a:r>
                      <a:r>
                        <a:rPr lang="en-US" altLang="ko-KR" sz="1800" dirty="0"/>
                        <a:t>,</a:t>
                      </a:r>
                      <a:r>
                        <a:rPr lang="ko-KR" altLang="en-US" sz="1800" dirty="0"/>
                        <a:t>공휴일 포함</a:t>
                      </a:r>
                      <a:r>
                        <a:rPr lang="en-US" altLang="ko-KR" sz="1800" dirty="0"/>
                        <a:t>)</a:t>
                      </a:r>
                      <a:endParaRPr lang="ko-KR" altLang="en-US" sz="1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1153517"/>
                  </a:ext>
                </a:extLst>
              </a:tr>
              <a:tr h="6604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3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/>
                        <a:t>본인 결혼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/>
                        <a:t>5</a:t>
                      </a:r>
                      <a:r>
                        <a:rPr lang="ko-KR" altLang="en-US" sz="1800" dirty="0"/>
                        <a:t>일 이내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dirty="0"/>
                        <a:t>혼인 증빙 서류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2206428"/>
                  </a:ext>
                </a:extLst>
              </a:tr>
              <a:tr h="9456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4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/>
                        <a:t>징병검사</a:t>
                      </a:r>
                      <a:r>
                        <a:rPr lang="en-US" altLang="ko-KR" sz="1800" dirty="0"/>
                        <a:t>, </a:t>
                      </a:r>
                      <a:r>
                        <a:rPr lang="ko-KR" altLang="en-US" sz="1800" dirty="0"/>
                        <a:t>예비군</a:t>
                      </a:r>
                      <a:r>
                        <a:rPr lang="en-US" altLang="ko-KR" sz="1800" dirty="0"/>
                        <a:t>, </a:t>
                      </a:r>
                    </a:p>
                    <a:p>
                      <a:pPr latinLnBrk="1"/>
                      <a:r>
                        <a:rPr lang="ko-KR" altLang="en-US" sz="1800" dirty="0"/>
                        <a:t>병무 관련 사항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/>
                        <a:t>통지서 명기 일자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dirty="0"/>
                        <a:t>징병검사통지서 또는 검사필증</a:t>
                      </a:r>
                      <a:endParaRPr lang="en-US" altLang="ko-KR" sz="1800" dirty="0"/>
                    </a:p>
                    <a:p>
                      <a:pPr marL="0" indent="0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800" dirty="0"/>
                        <a:t>     (</a:t>
                      </a:r>
                      <a:r>
                        <a:rPr lang="ko-KR" altLang="en-US" sz="1800" dirty="0"/>
                        <a:t>예비군 </a:t>
                      </a:r>
                      <a:r>
                        <a:rPr lang="ko-KR" altLang="en-US" sz="1800" dirty="0" err="1"/>
                        <a:t>훈련필증</a:t>
                      </a:r>
                      <a:r>
                        <a:rPr lang="en-US" altLang="ko-KR" sz="1800" dirty="0"/>
                        <a:t>)</a:t>
                      </a:r>
                      <a:endParaRPr lang="ko-KR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7252651"/>
                  </a:ext>
                </a:extLst>
              </a:tr>
              <a:tr h="9456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5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/>
                        <a:t>본인입원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/>
                        <a:t>질병</a:t>
                      </a:r>
                      <a:r>
                        <a:rPr lang="en-US" altLang="ko-KR" sz="1800" dirty="0"/>
                        <a:t>, </a:t>
                      </a:r>
                      <a:r>
                        <a:rPr lang="ko-KR" altLang="en-US" sz="1800" dirty="0"/>
                        <a:t>사고 입원</a:t>
                      </a:r>
                      <a:endParaRPr lang="en-US" altLang="ko-KR" sz="1800" dirty="0"/>
                    </a:p>
                    <a:p>
                      <a:pPr latinLnBrk="1"/>
                      <a:r>
                        <a:rPr lang="en-US" altLang="ko-KR" sz="1800" dirty="0"/>
                        <a:t>(2</a:t>
                      </a:r>
                      <a:r>
                        <a:rPr lang="ko-KR" altLang="en-US" sz="1800" dirty="0"/>
                        <a:t>주 이내</a:t>
                      </a:r>
                      <a:r>
                        <a:rPr lang="en-US" altLang="ko-KR" sz="1800" dirty="0"/>
                        <a:t>, </a:t>
                      </a:r>
                      <a:r>
                        <a:rPr lang="ko-KR" altLang="en-US" sz="1800" dirty="0" err="1"/>
                        <a:t>학기별</a:t>
                      </a:r>
                      <a:r>
                        <a:rPr lang="ko-KR" altLang="en-US" sz="1800" dirty="0"/>
                        <a:t> </a:t>
                      </a:r>
                      <a:r>
                        <a:rPr lang="en-US" altLang="ko-KR" sz="1800" dirty="0"/>
                        <a:t>1</a:t>
                      </a:r>
                      <a:r>
                        <a:rPr lang="ko-KR" altLang="en-US" sz="1800" dirty="0"/>
                        <a:t>회</a:t>
                      </a:r>
                      <a:r>
                        <a:rPr lang="en-US" altLang="ko-KR" sz="1800" dirty="0"/>
                        <a:t>)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spc="-150" dirty="0" err="1"/>
                        <a:t>입퇴원</a:t>
                      </a:r>
                      <a:r>
                        <a:rPr lang="ko-KR" altLang="en-US" sz="1800" spc="-150" dirty="0"/>
                        <a:t> 사실확인서 또는</a:t>
                      </a:r>
                      <a:r>
                        <a:rPr lang="en-US" altLang="ko-KR" sz="1800" spc="-150" dirty="0"/>
                        <a:t> </a:t>
                      </a:r>
                      <a:r>
                        <a:rPr lang="ko-KR" altLang="en-US" sz="1800" spc="-150" dirty="0"/>
                        <a:t>종합병원</a:t>
                      </a:r>
                      <a:r>
                        <a:rPr lang="ko-KR" altLang="en-US" sz="1800" dirty="0"/>
                        <a:t> 발행 진단서</a:t>
                      </a:r>
                      <a:r>
                        <a:rPr lang="en-US" altLang="ko-KR" sz="1800" dirty="0"/>
                        <a:t>(</a:t>
                      </a:r>
                      <a:r>
                        <a:rPr lang="ko-KR" altLang="en-US" sz="1800" dirty="0" err="1"/>
                        <a:t>입퇴원</a:t>
                      </a:r>
                      <a:r>
                        <a:rPr lang="ko-KR" altLang="en-US" sz="1800" baseline="0" dirty="0"/>
                        <a:t> </a:t>
                      </a:r>
                      <a:r>
                        <a:rPr lang="ko-KR" altLang="en-US" sz="1800" dirty="0"/>
                        <a:t>증명필수</a:t>
                      </a:r>
                      <a:r>
                        <a:rPr lang="en-US" altLang="ko-KR" sz="1800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421007"/>
                  </a:ext>
                </a:extLst>
              </a:tr>
              <a:tr h="9456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6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/>
                        <a:t>국가</a:t>
                      </a:r>
                      <a:r>
                        <a:rPr lang="en-US" altLang="ko-KR" sz="1800" dirty="0"/>
                        <a:t>, </a:t>
                      </a:r>
                      <a:r>
                        <a:rPr lang="ko-KR" altLang="en-US" sz="1800" dirty="0"/>
                        <a:t>지방자치단체 </a:t>
                      </a:r>
                      <a:endParaRPr lang="en-US" altLang="ko-KR" sz="1800" dirty="0"/>
                    </a:p>
                    <a:p>
                      <a:pPr latinLnBrk="1"/>
                      <a:r>
                        <a:rPr lang="ko-KR" altLang="en-US" sz="1800" dirty="0"/>
                        <a:t>행사</a:t>
                      </a:r>
                      <a:r>
                        <a:rPr lang="en-US" altLang="ko-KR" sz="1800" dirty="0"/>
                        <a:t>, </a:t>
                      </a:r>
                      <a:r>
                        <a:rPr lang="ko-KR" altLang="en-US" sz="1800" dirty="0" err="1"/>
                        <a:t>학내외</a:t>
                      </a:r>
                      <a:r>
                        <a:rPr lang="ko-KR" altLang="en-US" sz="1800" dirty="0"/>
                        <a:t> 특별활동 참여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/>
                        <a:t>행사기간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800" dirty="0"/>
                        <a:t>1.  </a:t>
                      </a:r>
                      <a:r>
                        <a:rPr lang="ko-KR" altLang="en-US" sz="1800" dirty="0" err="1"/>
                        <a:t>공결허가원</a:t>
                      </a:r>
                      <a:endParaRPr lang="en-US" altLang="ko-KR" sz="1800" dirty="0"/>
                    </a:p>
                    <a:p>
                      <a:pPr marL="0" indent="0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800" dirty="0"/>
                        <a:t>2.  </a:t>
                      </a:r>
                      <a:r>
                        <a:rPr lang="ko-KR" altLang="en-US" sz="1800" dirty="0"/>
                        <a:t>협조요청 공문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0684303"/>
                  </a:ext>
                </a:extLst>
              </a:tr>
            </a:tbl>
          </a:graphicData>
        </a:graphic>
      </p:graphicFrame>
      <p:pic>
        <p:nvPicPr>
          <p:cNvPr id="6" name="그림 5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20968" y="9147"/>
            <a:ext cx="2040164" cy="616429"/>
          </a:xfrm>
          <a:prstGeom prst="rect">
            <a:avLst/>
          </a:prstGeom>
        </p:spPr>
      </p:pic>
      <p:cxnSp>
        <p:nvCxnSpPr>
          <p:cNvPr id="7" name="직선 연결선 6"/>
          <p:cNvCxnSpPr/>
          <p:nvPr/>
        </p:nvCxnSpPr>
        <p:spPr>
          <a:xfrm flipH="1">
            <a:off x="62145" y="625576"/>
            <a:ext cx="12129855" cy="26631"/>
          </a:xfrm>
          <a:prstGeom prst="line">
            <a:avLst/>
          </a:prstGeom>
          <a:ln w="57150">
            <a:gradFill flip="none" rotWithShape="1">
              <a:gsLst>
                <a:gs pos="44000">
                  <a:srgbClr val="002060">
                    <a:lumMod val="100000"/>
                  </a:srgbClr>
                </a:gs>
                <a:gs pos="91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75E6A66-E09C-4295-BE7C-9E49D915669A}"/>
              </a:ext>
            </a:extLst>
          </p:cNvPr>
          <p:cNvSpPr txBox="1"/>
          <p:nvPr/>
        </p:nvSpPr>
        <p:spPr>
          <a:xfrm>
            <a:off x="2628084" y="1050293"/>
            <a:ext cx="9433048" cy="574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u="sng" spc="-151" dirty="0">
                <a:solidFill>
                  <a:srgbClr val="FF0000"/>
                </a:solidFill>
                <a:latin typeface="+mn-ea"/>
              </a:rPr>
              <a:t>****</a:t>
            </a:r>
            <a:r>
              <a:rPr lang="ko-KR" altLang="en-US" sz="2400" b="1" u="sng" spc="-151" dirty="0">
                <a:solidFill>
                  <a:srgbClr val="FF0000"/>
                </a:solidFill>
                <a:latin typeface="+mn-ea"/>
              </a:rPr>
              <a:t>주의</a:t>
            </a:r>
            <a:r>
              <a:rPr lang="en-US" altLang="ko-KR" sz="2400" b="1" u="sng" spc="-151" dirty="0">
                <a:solidFill>
                  <a:srgbClr val="FF0000"/>
                </a:solidFill>
                <a:latin typeface="+mn-ea"/>
              </a:rPr>
              <a:t>: </a:t>
            </a:r>
            <a:r>
              <a:rPr lang="ko-KR" altLang="en-US" sz="2400" b="1" u="sng" spc="-151" dirty="0">
                <a:solidFill>
                  <a:srgbClr val="FF0000"/>
                </a:solidFill>
                <a:latin typeface="+mn-ea"/>
              </a:rPr>
              <a:t>해당학기 수업시간의 </a:t>
            </a:r>
            <a:r>
              <a:rPr lang="en-US" altLang="ko-KR" sz="2400" b="1" u="sng" spc="-151" dirty="0">
                <a:solidFill>
                  <a:srgbClr val="FF0000"/>
                </a:solidFill>
                <a:latin typeface="+mn-ea"/>
              </a:rPr>
              <a:t>1/6</a:t>
            </a:r>
            <a:r>
              <a:rPr lang="ko-KR" altLang="en-US" sz="2400" b="1" u="sng" spc="-151" dirty="0">
                <a:solidFill>
                  <a:srgbClr val="FF0000"/>
                </a:solidFill>
                <a:latin typeface="+mn-ea"/>
              </a:rPr>
              <a:t>을 넘을 수 없음</a:t>
            </a:r>
            <a:r>
              <a:rPr lang="en-US" altLang="ko-KR" sz="2400" b="1" u="sng" spc="-151" dirty="0">
                <a:solidFill>
                  <a:srgbClr val="FF0000"/>
                </a:solidFill>
                <a:latin typeface="+mn-ea"/>
              </a:rPr>
              <a:t>****</a:t>
            </a:r>
          </a:p>
        </p:txBody>
      </p:sp>
    </p:spTree>
    <p:extLst>
      <p:ext uri="{BB962C8B-B14F-4D97-AF65-F5344CB8AC3E}">
        <p14:creationId xmlns:p14="http://schemas.microsoft.com/office/powerpoint/2010/main" val="3224458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F090A9-9E48-476A-AD0C-7B4A5BE1447F}"/>
              </a:ext>
            </a:extLst>
          </p:cNvPr>
          <p:cNvSpPr txBox="1"/>
          <p:nvPr/>
        </p:nvSpPr>
        <p:spPr>
          <a:xfrm>
            <a:off x="131805" y="613389"/>
            <a:ext cx="117718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ea"/>
              </a:rPr>
              <a:t>2. </a:t>
            </a:r>
            <a:r>
              <a:rPr lang="ko-KR" altLang="en-US" sz="2800" b="1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ea"/>
              </a:rPr>
              <a:t>예외적으로 수업시간 </a:t>
            </a:r>
            <a:r>
              <a:rPr lang="en-US" altLang="ko-KR" sz="2800" b="1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ea"/>
              </a:rPr>
              <a:t>1/6 </a:t>
            </a:r>
            <a:r>
              <a:rPr lang="ko-KR" altLang="en-US" sz="2800" b="1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ea"/>
              </a:rPr>
              <a:t>제한에 속하지 않는 </a:t>
            </a:r>
            <a:r>
              <a:rPr lang="ko-KR" altLang="en-US" sz="2800" b="1" spc="-151" dirty="0" err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ea"/>
              </a:rPr>
              <a:t>공결</a:t>
            </a:r>
            <a:r>
              <a:rPr lang="en-US" altLang="ko-KR" sz="2800" b="1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ea"/>
              </a:rPr>
              <a:t>(</a:t>
            </a:r>
            <a:r>
              <a:rPr lang="ko-KR" altLang="en-US" sz="2800" b="1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ea"/>
              </a:rPr>
              <a:t>코로나 관련 </a:t>
            </a:r>
            <a:r>
              <a:rPr lang="ko-KR" altLang="en-US" sz="2800" b="1" spc="-151" dirty="0" err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ea"/>
              </a:rPr>
              <a:t>공결</a:t>
            </a:r>
            <a:r>
              <a:rPr lang="ko-KR" altLang="en-US" sz="2800" b="1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ea"/>
              </a:rPr>
              <a:t> 포함</a:t>
            </a:r>
            <a:r>
              <a:rPr lang="en-US" altLang="ko-KR" sz="2800" b="1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ea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785C4B-A546-4EF7-A7C4-E7BD6D3482D1}"/>
              </a:ext>
            </a:extLst>
          </p:cNvPr>
          <p:cNvSpPr txBox="1"/>
          <p:nvPr/>
        </p:nvSpPr>
        <p:spPr>
          <a:xfrm>
            <a:off x="1271464" y="44624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횟수제한 예외</a:t>
            </a: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D80497F7-4EA9-4480-A0E0-A6C1E17A4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717714"/>
              </p:ext>
            </p:extLst>
          </p:nvPr>
        </p:nvGraphicFramePr>
        <p:xfrm>
          <a:off x="701307" y="1352053"/>
          <a:ext cx="10577383" cy="5237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925">
                  <a:extLst>
                    <a:ext uri="{9D8B030D-6E8A-4147-A177-3AD203B41FA5}">
                      <a16:colId xmlns:a16="http://schemas.microsoft.com/office/drawing/2014/main" val="1026052482"/>
                    </a:ext>
                  </a:extLst>
                </a:gridCol>
                <a:gridCol w="2482236">
                  <a:extLst>
                    <a:ext uri="{9D8B030D-6E8A-4147-A177-3AD203B41FA5}">
                      <a16:colId xmlns:a16="http://schemas.microsoft.com/office/drawing/2014/main" val="2061997838"/>
                    </a:ext>
                  </a:extLst>
                </a:gridCol>
                <a:gridCol w="3140161">
                  <a:extLst>
                    <a:ext uri="{9D8B030D-6E8A-4147-A177-3AD203B41FA5}">
                      <a16:colId xmlns:a16="http://schemas.microsoft.com/office/drawing/2014/main" val="2967244134"/>
                    </a:ext>
                  </a:extLst>
                </a:gridCol>
                <a:gridCol w="4297061">
                  <a:extLst>
                    <a:ext uri="{9D8B030D-6E8A-4147-A177-3AD203B41FA5}">
                      <a16:colId xmlns:a16="http://schemas.microsoft.com/office/drawing/2014/main" val="24953144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/>
                        <a:t>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/>
                        <a:t>인정 사유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/>
                        <a:t>인정 기간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/>
                        <a:t>제출 서류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2496034"/>
                  </a:ext>
                </a:extLst>
              </a:tr>
              <a:tr h="8756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7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/>
                        <a:t>여학생 생리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/>
                        <a:t>매월</a:t>
                      </a:r>
                      <a:r>
                        <a:rPr lang="en-US" altLang="ko-KR" sz="1800" dirty="0"/>
                        <a:t>1</a:t>
                      </a:r>
                      <a:r>
                        <a:rPr lang="ko-KR" altLang="en-US" sz="1800" dirty="0"/>
                        <a:t>회</a:t>
                      </a:r>
                      <a:r>
                        <a:rPr lang="en-US" altLang="ko-KR" sz="1800" dirty="0"/>
                        <a:t>(</a:t>
                      </a:r>
                      <a:r>
                        <a:rPr lang="ko-KR" altLang="en-US" sz="1800" dirty="0" err="1"/>
                        <a:t>학기별</a:t>
                      </a:r>
                      <a:r>
                        <a:rPr lang="ko-KR" altLang="en-US" sz="1800" dirty="0"/>
                        <a:t> </a:t>
                      </a:r>
                      <a:r>
                        <a:rPr lang="en-US" altLang="ko-KR" sz="1800" dirty="0"/>
                        <a:t>4</a:t>
                      </a:r>
                      <a:r>
                        <a:rPr lang="ko-KR" altLang="en-US" sz="1800" dirty="0"/>
                        <a:t>회</a:t>
                      </a:r>
                      <a:r>
                        <a:rPr lang="en-US" altLang="ko-KR" sz="1800" dirty="0"/>
                        <a:t>),</a:t>
                      </a:r>
                    </a:p>
                    <a:p>
                      <a:pPr latinLnBrk="1"/>
                      <a:r>
                        <a:rPr lang="ko-KR" altLang="en-US" sz="1800" spc="-150" dirty="0"/>
                        <a:t>시험기간엔 인정하지 않음</a:t>
                      </a:r>
                      <a:endParaRPr lang="en-US" altLang="ko-KR" sz="1800" spc="-150" dirty="0"/>
                    </a:p>
                    <a:p>
                      <a:pPr latinLnBrk="1"/>
                      <a:r>
                        <a:rPr lang="ko-KR" altLang="en-US" sz="1800" spc="-150" dirty="0"/>
                        <a:t>희망 전날 및 당일 신청가능</a:t>
                      </a:r>
                      <a:endParaRPr lang="en-US" altLang="ko-KR" sz="18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latinLnBrk="1">
                        <a:buAutoNum type="arabicPeriod"/>
                      </a:pPr>
                      <a:r>
                        <a:rPr lang="ko-KR" altLang="en-US" sz="1800" spc="-150" dirty="0" err="1"/>
                        <a:t>종합포털시스템</a:t>
                      </a:r>
                      <a:r>
                        <a:rPr lang="ko-KR" altLang="en-US" sz="1800" spc="-150" dirty="0"/>
                        <a:t> </a:t>
                      </a:r>
                      <a:r>
                        <a:rPr lang="ko-KR" altLang="en-US" sz="1800" spc="-150" dirty="0" err="1"/>
                        <a:t>트리니티에서</a:t>
                      </a:r>
                      <a:endParaRPr lang="en-US" altLang="ko-KR" sz="1800" spc="-150" dirty="0"/>
                    </a:p>
                    <a:p>
                      <a:pPr marL="0" indent="0" latinLnBrk="1">
                        <a:buNone/>
                      </a:pPr>
                      <a:r>
                        <a:rPr lang="ko-KR" altLang="en-US" sz="1800" spc="-150" dirty="0"/>
                        <a:t>     </a:t>
                      </a:r>
                      <a:r>
                        <a:rPr lang="en-US" altLang="ko-KR" sz="1800" spc="-150" dirty="0"/>
                        <a:t>‘</a:t>
                      </a:r>
                      <a:r>
                        <a:rPr lang="ko-KR" altLang="en-US" sz="1800" spc="-150" dirty="0" err="1"/>
                        <a:t>생리공결신청</a:t>
                      </a:r>
                      <a:r>
                        <a:rPr lang="en-US" altLang="ko-KR" sz="1800" spc="-150" dirty="0"/>
                        <a:t>’</a:t>
                      </a:r>
                      <a:r>
                        <a:rPr lang="en-US" altLang="ko-KR" sz="1800" spc="-150" baseline="0" dirty="0"/>
                        <a:t> </a:t>
                      </a:r>
                      <a:r>
                        <a:rPr lang="ko-KR" altLang="en-US" sz="1800" dirty="0"/>
                        <a:t>작성 및 출력</a:t>
                      </a:r>
                      <a:endParaRPr lang="en-US" altLang="ko-KR" sz="1800" dirty="0"/>
                    </a:p>
                    <a:p>
                      <a:pPr marL="0" indent="0" latinLnBrk="1">
                        <a:buNone/>
                      </a:pPr>
                      <a:r>
                        <a:rPr lang="en-US" altLang="ko-KR" sz="1800" dirty="0"/>
                        <a:t>2. 7</a:t>
                      </a:r>
                      <a:r>
                        <a:rPr lang="ko-KR" altLang="en-US" sz="1800" dirty="0"/>
                        <a:t>일 이내 수업 교수님께 제출</a:t>
                      </a:r>
                      <a:endParaRPr lang="en-US" altLang="ko-KR" sz="1800" dirty="0"/>
                    </a:p>
                    <a:p>
                      <a:pPr marL="0" indent="0" latinLnBrk="1">
                        <a:buNone/>
                      </a:pPr>
                      <a:r>
                        <a:rPr lang="en-US" altLang="ko-KR" sz="1600" b="1" dirty="0">
                          <a:solidFill>
                            <a:srgbClr val="FF0000"/>
                          </a:solidFill>
                        </a:rPr>
                        <a:t>     *</a:t>
                      </a:r>
                      <a:r>
                        <a:rPr lang="ko-KR" altLang="en-US" sz="1600" b="1" dirty="0">
                          <a:solidFill>
                            <a:srgbClr val="FF0000"/>
                          </a:solidFill>
                        </a:rPr>
                        <a:t>학생 본인 직접 작성 및 제출</a:t>
                      </a:r>
                      <a:r>
                        <a:rPr lang="en-US" altLang="ko-KR" sz="1600" b="1" dirty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ko-KR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8204066"/>
                  </a:ext>
                </a:extLst>
              </a:tr>
              <a:tr h="9704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8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/>
                        <a:t>법률로 정해진 감염병으로 인해 별도관리</a:t>
                      </a:r>
                      <a:endParaRPr lang="en-US" altLang="ko-KR" sz="1800" dirty="0"/>
                    </a:p>
                    <a:p>
                      <a:pPr latinLnBrk="1"/>
                      <a:r>
                        <a:rPr lang="en-US" altLang="ko-KR" sz="1800" dirty="0"/>
                        <a:t>(</a:t>
                      </a:r>
                      <a:r>
                        <a:rPr lang="ko-KR" altLang="en-US" sz="1800" dirty="0"/>
                        <a:t>격리</a:t>
                      </a:r>
                      <a:r>
                        <a:rPr lang="en-US" altLang="ko-KR" sz="1800" dirty="0"/>
                        <a:t>)</a:t>
                      </a:r>
                      <a:r>
                        <a:rPr lang="ko-KR" altLang="en-US" sz="1800" dirty="0"/>
                        <a:t>가 필요한 경우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/>
                        <a:t>진단서 표기 기간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dirty="0"/>
                        <a:t>진단서</a:t>
                      </a:r>
                      <a:r>
                        <a:rPr lang="en-US" altLang="ko-KR" sz="1800" dirty="0"/>
                        <a:t>(</a:t>
                      </a:r>
                      <a:r>
                        <a:rPr lang="ko-KR" altLang="en-US" sz="1800" dirty="0"/>
                        <a:t>의사소견서</a:t>
                      </a:r>
                      <a:r>
                        <a:rPr lang="en-US" altLang="ko-KR" sz="1800" dirty="0"/>
                        <a:t>)</a:t>
                      </a:r>
                      <a:endParaRPr lang="ko-KR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1153517"/>
                  </a:ext>
                </a:extLst>
              </a:tr>
              <a:tr h="74560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9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spc="-150" dirty="0"/>
                        <a:t>장애학생의 신체악화</a:t>
                      </a:r>
                      <a:r>
                        <a:rPr lang="ko-KR" altLang="en-US" sz="1800" dirty="0"/>
                        <a:t> 및 고통으로 인한 병원진료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/>
                        <a:t>진료기간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latinLnBrk="1">
                        <a:buFont typeface="Arial" panose="020B0604020202020204" pitchFamily="34" charset="0"/>
                        <a:buChar char="•"/>
                      </a:pPr>
                      <a:endParaRPr lang="en-US" altLang="ko-KR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2206428"/>
                  </a:ext>
                </a:extLst>
              </a:tr>
              <a:tr h="74560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10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spc="-150" dirty="0"/>
                        <a:t>교육과정설치학과의 교육실습 및 교과과정에 </a:t>
                      </a:r>
                      <a:endParaRPr lang="en-US" altLang="ko-KR" sz="1800" spc="-150" dirty="0"/>
                    </a:p>
                    <a:p>
                      <a:pPr latinLnBrk="1"/>
                      <a:r>
                        <a:rPr lang="ko-KR" altLang="en-US" sz="1800" spc="-150" dirty="0"/>
                        <a:t>의한 실습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/>
                        <a:t>실습 기간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dirty="0"/>
                        <a:t>협조요청 공문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7252651"/>
                  </a:ext>
                </a:extLst>
              </a:tr>
              <a:tr h="52227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11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/>
                        <a:t>기타 총장이 필요하다고 인정하는 경우</a:t>
                      </a:r>
                      <a:endParaRPr lang="en-US" altLang="ko-KR" sz="1800" dirty="0"/>
                    </a:p>
                    <a:p>
                      <a:pPr latinLnBrk="1"/>
                      <a:r>
                        <a:rPr lang="en-US" altLang="ko-KR" sz="1800" b="1" dirty="0"/>
                        <a:t>* </a:t>
                      </a:r>
                      <a:r>
                        <a:rPr lang="ko-KR" altLang="en-US" sz="1800" b="1"/>
                        <a:t>취업학생 공결 </a:t>
                      </a:r>
                      <a:r>
                        <a:rPr lang="ko-KR" altLang="en-US" sz="1800" b="1" dirty="0"/>
                        <a:t>포함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/>
                        <a:t>허가기간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dirty="0"/>
                        <a:t>협조요청 공문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421007"/>
                  </a:ext>
                </a:extLst>
              </a:tr>
            </a:tbl>
          </a:graphicData>
        </a:graphic>
      </p:graphicFrame>
      <p:pic>
        <p:nvPicPr>
          <p:cNvPr id="6" name="그림 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20968" y="9146"/>
            <a:ext cx="2040164" cy="616429"/>
          </a:xfrm>
          <a:prstGeom prst="rect">
            <a:avLst/>
          </a:prstGeom>
        </p:spPr>
      </p:pic>
      <p:cxnSp>
        <p:nvCxnSpPr>
          <p:cNvPr id="7" name="직선 연결선 6"/>
          <p:cNvCxnSpPr/>
          <p:nvPr/>
        </p:nvCxnSpPr>
        <p:spPr>
          <a:xfrm flipH="1">
            <a:off x="62145" y="625575"/>
            <a:ext cx="12129855" cy="26631"/>
          </a:xfrm>
          <a:prstGeom prst="line">
            <a:avLst/>
          </a:prstGeom>
          <a:noFill/>
          <a:ln w="57150" cap="flat" cmpd="sng" algn="ctr">
            <a:gradFill flip="none" rotWithShape="1">
              <a:gsLst>
                <a:gs pos="44000">
                  <a:srgbClr val="002060">
                    <a:lumMod val="100000"/>
                  </a:srgbClr>
                </a:gs>
                <a:gs pos="91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486226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785C4B-A546-4EF7-A7C4-E7BD6D3482D1}"/>
              </a:ext>
            </a:extLst>
          </p:cNvPr>
          <p:cNvSpPr txBox="1"/>
          <p:nvPr/>
        </p:nvSpPr>
        <p:spPr>
          <a:xfrm>
            <a:off x="1271464" y="44624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신청 방법</a:t>
            </a:r>
          </a:p>
        </p:txBody>
      </p:sp>
      <p:sp>
        <p:nvSpPr>
          <p:cNvPr id="6" name="직사각형 12">
            <a:extLst>
              <a:ext uri="{FF2B5EF4-FFF2-40B4-BE49-F238E27FC236}">
                <a16:creationId xmlns:a16="http://schemas.microsoft.com/office/drawing/2014/main" id="{47AC0253-79C5-42BA-A3BB-2D24D4AC0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504" y="2042789"/>
            <a:ext cx="9145016" cy="4213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514338" indent="-514338" fontAlgn="base">
              <a:lnSpc>
                <a:spcPct val="150000"/>
              </a:lnSpc>
              <a:buAutoNum type="arabicPeriod"/>
            </a:pPr>
            <a:r>
              <a:rPr lang="ko-KR" altLang="en-US" sz="28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공결신청</a:t>
            </a:r>
            <a:endParaRPr lang="en-US" altLang="ko-KR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>
              <a:lnSpc>
                <a:spcPct val="150000"/>
              </a:lnSpc>
              <a:buNone/>
            </a:pP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종합포털시스템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트리니티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학사정보 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수업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성적 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‘</a:t>
            </a:r>
            <a:r>
              <a:rPr lang="ko-KR" altLang="en-US" sz="2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공결신청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’)</a:t>
            </a:r>
          </a:p>
          <a:p>
            <a:pPr fontAlgn="base">
              <a:lnSpc>
                <a:spcPct val="150000"/>
              </a:lnSpc>
              <a:buNone/>
            </a:pP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28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공결</a:t>
            </a: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허용기준 확인 후</a:t>
            </a: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각 호에 해당하는 제출서류 </a:t>
            </a:r>
            <a:endParaRPr lang="en-US" altLang="ko-KR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>
              <a:lnSpc>
                <a:spcPct val="150000"/>
              </a:lnSpc>
              <a:buNone/>
            </a:pP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구비 및 업로드</a:t>
            </a:r>
            <a:endParaRPr lang="en-US" altLang="ko-KR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>
              <a:lnSpc>
                <a:spcPct val="150000"/>
              </a:lnSpc>
              <a:buNone/>
            </a:pPr>
            <a:r>
              <a:rPr lang="en-US" altLang="ko-KR" sz="28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※ </a:t>
            </a:r>
            <a:r>
              <a:rPr lang="ko-KR" altLang="en-US" sz="28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기한</a:t>
            </a:r>
            <a:r>
              <a:rPr lang="en-US" altLang="ko-KR" sz="28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800" spc="-15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공결</a:t>
            </a:r>
            <a:r>
              <a:rPr lang="ko-KR" altLang="en-US" sz="28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28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 전</a:t>
            </a:r>
            <a:r>
              <a:rPr lang="en-US" altLang="ko-KR" sz="24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4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예상치 못한 </a:t>
            </a:r>
            <a:r>
              <a:rPr lang="ko-KR" altLang="en-US" sz="2400" spc="-15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공결의</a:t>
            </a:r>
            <a:r>
              <a:rPr lang="ko-KR" altLang="en-US" sz="24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경우 </a:t>
            </a:r>
            <a:r>
              <a:rPr lang="en-US" altLang="ko-KR" sz="24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24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주일 이내</a:t>
            </a:r>
            <a:r>
              <a:rPr lang="en-US" altLang="ko-KR" sz="24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algn="just" fontAlgn="base">
              <a:lnSpc>
                <a:spcPct val="150000"/>
              </a:lnSpc>
              <a:buNone/>
            </a:pPr>
            <a:r>
              <a:rPr lang="en-US" altLang="ko-KR" sz="28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※ </a:t>
            </a:r>
            <a:r>
              <a:rPr lang="ko-KR" altLang="en-US" sz="2800" spc="-15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공결</a:t>
            </a:r>
            <a:r>
              <a:rPr lang="ko-KR" altLang="en-US" sz="28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관련 서류 등 기타 문의</a:t>
            </a:r>
            <a:r>
              <a:rPr lang="en-US" altLang="ko-KR" sz="28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4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학사지원팀 </a:t>
            </a:r>
            <a:r>
              <a:rPr lang="en-US" altLang="ko-KR" sz="24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(02-2164-4048)</a:t>
            </a:r>
            <a:endParaRPr lang="en-US" altLang="ko-KR" sz="2800" spc="-15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829B00-24B7-4BF0-A843-533B2CE98F41}"/>
              </a:ext>
            </a:extLst>
          </p:cNvPr>
          <p:cNvSpPr txBox="1"/>
          <p:nvPr/>
        </p:nvSpPr>
        <p:spPr>
          <a:xfrm>
            <a:off x="4367808" y="914241"/>
            <a:ext cx="4104456" cy="896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000" b="1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ea"/>
              </a:rPr>
              <a:t>학생 신청 절차</a:t>
            </a:r>
            <a:endParaRPr lang="en-US" altLang="ko-KR" sz="4000" b="1" spc="-15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+mn-ea"/>
            </a:endParaRPr>
          </a:p>
        </p:txBody>
      </p:sp>
      <p:pic>
        <p:nvPicPr>
          <p:cNvPr id="5" name="그림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20975" y="908"/>
            <a:ext cx="2040164" cy="616429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 flipH="1">
            <a:off x="62146" y="617337"/>
            <a:ext cx="12129854" cy="34869"/>
          </a:xfrm>
          <a:prstGeom prst="line">
            <a:avLst/>
          </a:prstGeom>
          <a:ln w="57150">
            <a:gradFill flip="none" rotWithShape="1">
              <a:gsLst>
                <a:gs pos="44000">
                  <a:srgbClr val="002060">
                    <a:lumMod val="100000"/>
                  </a:srgbClr>
                </a:gs>
                <a:gs pos="91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047F5A2-C77C-4E2A-BFEF-A6CD34EE726E}"/>
              </a:ext>
            </a:extLst>
          </p:cNvPr>
          <p:cNvSpPr txBox="1"/>
          <p:nvPr/>
        </p:nvSpPr>
        <p:spPr>
          <a:xfrm>
            <a:off x="7883763" y="1233766"/>
            <a:ext cx="6523359" cy="574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u="sng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ea"/>
              </a:rPr>
              <a:t>*1~11</a:t>
            </a:r>
            <a:r>
              <a:rPr lang="ko-KR" altLang="en-US" sz="2400" b="1" u="sng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ea"/>
              </a:rPr>
              <a:t>호 해당</a:t>
            </a:r>
            <a:r>
              <a:rPr lang="en-US" altLang="ko-KR" sz="2400" b="1" spc="-151" dirty="0">
                <a:solidFill>
                  <a:srgbClr val="FF0000"/>
                </a:solidFill>
                <a:latin typeface="+mn-ea"/>
              </a:rPr>
              <a:t>(6</a:t>
            </a:r>
            <a:r>
              <a:rPr lang="ko-KR" altLang="en-US" sz="2400" b="1" spc="-151" dirty="0">
                <a:solidFill>
                  <a:srgbClr val="FF0000"/>
                </a:solidFill>
                <a:latin typeface="+mn-ea"/>
              </a:rPr>
              <a:t>호</a:t>
            </a:r>
            <a:r>
              <a:rPr lang="en-US" altLang="ko-KR" sz="2400" b="1" spc="-151" dirty="0">
                <a:solidFill>
                  <a:srgbClr val="FF0000"/>
                </a:solidFill>
                <a:latin typeface="+mn-ea"/>
              </a:rPr>
              <a:t>, 7</a:t>
            </a:r>
            <a:r>
              <a:rPr lang="ko-KR" altLang="en-US" sz="2400" b="1" spc="-151" dirty="0">
                <a:solidFill>
                  <a:srgbClr val="FF0000"/>
                </a:solidFill>
                <a:latin typeface="+mn-ea"/>
              </a:rPr>
              <a:t>호 제외</a:t>
            </a:r>
            <a:r>
              <a:rPr lang="en-US" altLang="ko-KR" sz="2400" b="1" spc="-151" dirty="0">
                <a:solidFill>
                  <a:srgbClr val="FF0000"/>
                </a:solidFill>
                <a:latin typeface="+mn-e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39924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785C4B-A546-4EF7-A7C4-E7BD6D3482D1}"/>
              </a:ext>
            </a:extLst>
          </p:cNvPr>
          <p:cNvSpPr txBox="1"/>
          <p:nvPr/>
        </p:nvSpPr>
        <p:spPr>
          <a:xfrm>
            <a:off x="1271464" y="44624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신청 방법</a:t>
            </a:r>
          </a:p>
        </p:txBody>
      </p:sp>
      <p:sp>
        <p:nvSpPr>
          <p:cNvPr id="6" name="직사각형 12">
            <a:extLst>
              <a:ext uri="{FF2B5EF4-FFF2-40B4-BE49-F238E27FC236}">
                <a16:creationId xmlns:a16="http://schemas.microsoft.com/office/drawing/2014/main" id="{47AC0253-79C5-42BA-A3BB-2D24D4AC0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504" y="2042789"/>
            <a:ext cx="9145016" cy="366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514338" indent="-514338" fontAlgn="base">
              <a:lnSpc>
                <a:spcPct val="150000"/>
              </a:lnSpc>
              <a:buAutoNum type="arabicPeriod"/>
            </a:pPr>
            <a:r>
              <a:rPr lang="ko-KR" altLang="en-US" sz="28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공결허가원</a:t>
            </a: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작성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홈페이지 학사지원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–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학사정보 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각종서식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514338" indent="-514338" fontAlgn="base">
              <a:lnSpc>
                <a:spcPct val="150000"/>
              </a:lnSpc>
              <a:buAutoNum type="arabicPeriod"/>
            </a:pP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각 호에 해당하는 제출서류 구비</a:t>
            </a:r>
            <a:endParaRPr lang="en-US" altLang="ko-KR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14338" indent="-514338" fontAlgn="base">
              <a:lnSpc>
                <a:spcPct val="150000"/>
              </a:lnSpc>
              <a:buAutoNum type="arabicPeriod"/>
            </a:pP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전공사무실 제출</a:t>
            </a:r>
          </a:p>
          <a:p>
            <a:pPr algn="just" fontAlgn="base">
              <a:lnSpc>
                <a:spcPct val="150000"/>
              </a:lnSpc>
              <a:buNone/>
            </a:pP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28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28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기한</a:t>
            </a:r>
            <a:r>
              <a:rPr lang="en-US" altLang="ko-KR" sz="28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800" spc="-15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공결</a:t>
            </a:r>
            <a:r>
              <a:rPr lang="ko-KR" altLang="en-US" sz="28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28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 전</a:t>
            </a:r>
            <a:r>
              <a:rPr lang="en-US" altLang="ko-KR" sz="24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4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예상치 못한 </a:t>
            </a:r>
            <a:r>
              <a:rPr lang="ko-KR" altLang="en-US" sz="2400" spc="-15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공결의</a:t>
            </a:r>
            <a:r>
              <a:rPr lang="ko-KR" altLang="en-US" sz="24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경우 </a:t>
            </a:r>
            <a:r>
              <a:rPr lang="en-US" altLang="ko-KR" sz="24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24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주일 이내</a:t>
            </a:r>
            <a:r>
              <a:rPr lang="en-US" altLang="ko-KR" sz="24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algn="just" fontAlgn="base">
              <a:lnSpc>
                <a:spcPct val="150000"/>
              </a:lnSpc>
              <a:buNone/>
            </a:pPr>
            <a:r>
              <a:rPr lang="en-US" altLang="ko-KR" sz="28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※ </a:t>
            </a:r>
            <a:r>
              <a:rPr lang="ko-KR" altLang="en-US" sz="2800" spc="-15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공결</a:t>
            </a:r>
            <a:r>
              <a:rPr lang="ko-KR" altLang="en-US" sz="28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관련 서류 등 기타 문의</a:t>
            </a:r>
            <a:r>
              <a:rPr lang="en-US" altLang="ko-KR" sz="28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8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해당 제</a:t>
            </a:r>
            <a:r>
              <a:rPr lang="en-US" altLang="ko-KR" sz="28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2800" spc="-15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전공사무실</a:t>
            </a:r>
            <a:endParaRPr lang="en-US" altLang="ko-KR" sz="2800" spc="-15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829B00-24B7-4BF0-A843-533B2CE98F41}"/>
              </a:ext>
            </a:extLst>
          </p:cNvPr>
          <p:cNvSpPr txBox="1"/>
          <p:nvPr/>
        </p:nvSpPr>
        <p:spPr>
          <a:xfrm>
            <a:off x="4367808" y="914241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000" b="1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ea"/>
              </a:rPr>
              <a:t>학생 신청 절차</a:t>
            </a:r>
            <a:endParaRPr lang="en-US" altLang="ko-KR" sz="4000" b="1" spc="-15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+mn-ea"/>
            </a:endParaRPr>
          </a:p>
        </p:txBody>
      </p:sp>
      <p:pic>
        <p:nvPicPr>
          <p:cNvPr id="5" name="그림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20975" y="908"/>
            <a:ext cx="2040164" cy="616429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 flipH="1">
            <a:off x="62146" y="617337"/>
            <a:ext cx="12129854" cy="34869"/>
          </a:xfrm>
          <a:prstGeom prst="line">
            <a:avLst/>
          </a:prstGeom>
          <a:ln w="57150">
            <a:gradFill flip="none" rotWithShape="1">
              <a:gsLst>
                <a:gs pos="44000">
                  <a:srgbClr val="002060">
                    <a:lumMod val="100000"/>
                  </a:srgbClr>
                </a:gs>
                <a:gs pos="91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0DD89EC-FB67-4668-86AF-93C69662F01D}"/>
              </a:ext>
            </a:extLst>
          </p:cNvPr>
          <p:cNvSpPr txBox="1"/>
          <p:nvPr/>
        </p:nvSpPr>
        <p:spPr>
          <a:xfrm>
            <a:off x="7909888" y="1233766"/>
            <a:ext cx="6523359" cy="574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u="sng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ea"/>
              </a:rPr>
              <a:t>* 6</a:t>
            </a:r>
            <a:r>
              <a:rPr lang="ko-KR" altLang="en-US" sz="2400" b="1" u="sng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ea"/>
              </a:rPr>
              <a:t>호만 해당</a:t>
            </a:r>
            <a:endParaRPr lang="en-US" altLang="ko-KR" sz="2400" b="1" u="sng" spc="-15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7054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</TotalTime>
  <Words>400</Words>
  <Application>Microsoft Office PowerPoint</Application>
  <PresentationFormat>와이드스크린</PresentationFormat>
  <Paragraphs>90</Paragraphs>
  <Slides>5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8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user</cp:lastModifiedBy>
  <cp:revision>23</cp:revision>
  <dcterms:created xsi:type="dcterms:W3CDTF">2020-08-31T07:56:42Z</dcterms:created>
  <dcterms:modified xsi:type="dcterms:W3CDTF">2026-02-26T01:17:14Z</dcterms:modified>
</cp:coreProperties>
</file>